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258" r:id="rId3"/>
    <p:sldId id="259" r:id="rId4"/>
    <p:sldId id="260" r:id="rId5"/>
    <p:sldId id="261" r:id="rId6"/>
    <p:sldId id="262" r:id="rId7"/>
    <p:sldId id="263" r:id="rId8"/>
    <p:sldId id="265" r:id="rId9"/>
    <p:sldId id="337" r:id="rId10"/>
    <p:sldId id="267" r:id="rId11"/>
    <p:sldId id="268" r:id="rId12"/>
    <p:sldId id="269" r:id="rId13"/>
    <p:sldId id="273" r:id="rId14"/>
    <p:sldId id="274" r:id="rId15"/>
    <p:sldId id="328" r:id="rId16"/>
    <p:sldId id="330" r:id="rId17"/>
    <p:sldId id="329" r:id="rId18"/>
    <p:sldId id="332" r:id="rId19"/>
    <p:sldId id="275" r:id="rId20"/>
    <p:sldId id="276" r:id="rId21"/>
    <p:sldId id="333" r:id="rId22"/>
    <p:sldId id="334" r:id="rId23"/>
    <p:sldId id="335" r:id="rId24"/>
    <p:sldId id="322" r:id="rId25"/>
    <p:sldId id="336" r:id="rId26"/>
    <p:sldId id="279" r:id="rId27"/>
    <p:sldId id="323" r:id="rId28"/>
    <p:sldId id="281" r:id="rId29"/>
    <p:sldId id="282"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Medium" panose="00000600000000000000" pitchFamily="2" charset="0"/>
      <p:regular r:id="rId36"/>
      <p:bold r:id="rId37"/>
      <p:italic r:id="rId38"/>
      <p:boldItalic r:id="rId39"/>
    </p:embeddedFont>
    <p:embeddedFont>
      <p:font typeface="Crimson Text" panose="020B0604020202020204" charset="0"/>
      <p:regular r:id="rId40"/>
      <p:bold r:id="rId41"/>
      <p:italic r:id="rId42"/>
      <p:boldItalic r:id="rId43"/>
    </p:embeddedFont>
    <p:embeddedFont>
      <p:font typeface="Lalezar" panose="00000500000000000000" pitchFamily="2" charset="-78"/>
      <p:regular r:id="rId44"/>
    </p:embeddedFont>
    <p:embeddedFont>
      <p:font typeface="Nova Flat"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556" autoAdjust="0"/>
  </p:normalViewPr>
  <p:slideViewPr>
    <p:cSldViewPr snapToGrid="0">
      <p:cViewPr varScale="1">
        <p:scale>
          <a:sx n="146" d="100"/>
          <a:sy n="146" d="100"/>
        </p:scale>
        <p:origin x="10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9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9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2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96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g1017ad9157a_0_3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3" name="Google Shape;3163;g1017ad9157a_0_3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2_2">
    <p:spTree>
      <p:nvGrpSpPr>
        <p:cNvPr id="1" name="Shape 504"/>
        <p:cNvGrpSpPr/>
        <p:nvPr/>
      </p:nvGrpSpPr>
      <p:grpSpPr>
        <a:xfrm>
          <a:off x="0" y="0"/>
          <a:ext cx="0" cy="0"/>
          <a:chOff x="0" y="0"/>
          <a:chExt cx="0" cy="0"/>
        </a:xfrm>
      </p:grpSpPr>
      <p:sp>
        <p:nvSpPr>
          <p:cNvPr id="505" name="Google Shape;505;p26"/>
          <p:cNvSpPr txBox="1">
            <a:spLocks noGrp="1"/>
          </p:cNvSpPr>
          <p:nvPr>
            <p:ph type="subTitle" idx="1"/>
          </p:nvPr>
        </p:nvSpPr>
        <p:spPr>
          <a:xfrm>
            <a:off x="4809763"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6" name="Google Shape;506;p26"/>
          <p:cNvSpPr txBox="1">
            <a:spLocks noGrp="1"/>
          </p:cNvSpPr>
          <p:nvPr>
            <p:ph type="subTitle" idx="2"/>
          </p:nvPr>
        </p:nvSpPr>
        <p:spPr>
          <a:xfrm>
            <a:off x="4809738"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7" name="Google Shape;507;p26"/>
          <p:cNvSpPr txBox="1">
            <a:spLocks noGrp="1"/>
          </p:cNvSpPr>
          <p:nvPr>
            <p:ph type="subTitle" idx="3"/>
          </p:nvPr>
        </p:nvSpPr>
        <p:spPr>
          <a:xfrm>
            <a:off x="2095838" y="1885638"/>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08" name="Google Shape;508;p26"/>
          <p:cNvSpPr txBox="1">
            <a:spLocks noGrp="1"/>
          </p:cNvSpPr>
          <p:nvPr>
            <p:ph type="subTitle" idx="4"/>
          </p:nvPr>
        </p:nvSpPr>
        <p:spPr>
          <a:xfrm>
            <a:off x="2095813" y="2198663"/>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09" name="Google Shape;509;p26"/>
          <p:cNvSpPr txBox="1">
            <a:spLocks noGrp="1"/>
          </p:cNvSpPr>
          <p:nvPr>
            <p:ph type="subTitle" idx="5"/>
          </p:nvPr>
        </p:nvSpPr>
        <p:spPr>
          <a:xfrm>
            <a:off x="4809763"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0" name="Google Shape;510;p26"/>
          <p:cNvSpPr txBox="1">
            <a:spLocks noGrp="1"/>
          </p:cNvSpPr>
          <p:nvPr>
            <p:ph type="subTitle" idx="6"/>
          </p:nvPr>
        </p:nvSpPr>
        <p:spPr>
          <a:xfrm>
            <a:off x="4809788"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1" name="Google Shape;511;p26"/>
          <p:cNvSpPr txBox="1">
            <a:spLocks noGrp="1"/>
          </p:cNvSpPr>
          <p:nvPr>
            <p:ph type="subTitle" idx="7"/>
          </p:nvPr>
        </p:nvSpPr>
        <p:spPr>
          <a:xfrm>
            <a:off x="2095838" y="3555875"/>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512" name="Google Shape;512;p26"/>
          <p:cNvSpPr txBox="1">
            <a:spLocks noGrp="1"/>
          </p:cNvSpPr>
          <p:nvPr>
            <p:ph type="subTitle" idx="8"/>
          </p:nvPr>
        </p:nvSpPr>
        <p:spPr>
          <a:xfrm>
            <a:off x="2095813" y="3868900"/>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513" name="Google Shape;513;p2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14" name="Google Shape;514;p26"/>
          <p:cNvSpPr/>
          <p:nvPr/>
        </p:nvSpPr>
        <p:spPr>
          <a:xfrm>
            <a:off x="1087646"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241148" y="4747649"/>
            <a:ext cx="801606" cy="395842"/>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26"/>
          <p:cNvGrpSpPr/>
          <p:nvPr/>
        </p:nvGrpSpPr>
        <p:grpSpPr>
          <a:xfrm>
            <a:off x="7186703" y="170712"/>
            <a:ext cx="1706479" cy="1714939"/>
            <a:chOff x="-270006" y="4075764"/>
            <a:chExt cx="896401" cy="900845"/>
          </a:xfrm>
        </p:grpSpPr>
        <p:sp>
          <p:nvSpPr>
            <p:cNvPr id="517" name="Google Shape;517;p26"/>
            <p:cNvSpPr/>
            <p:nvPr/>
          </p:nvSpPr>
          <p:spPr>
            <a:xfrm rot="5400000">
              <a:off x="-262663" y="4068421"/>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rot="5400000">
              <a:off x="-198795" y="4165472"/>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rot="5400000">
              <a:off x="-108812" y="4235689"/>
              <a:ext cx="574012" cy="532491"/>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rot="5400000">
              <a:off x="21465" y="3828353"/>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rot="5400000">
              <a:off x="-182838" y="4624486"/>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rot="5400000">
              <a:off x="-91564" y="4272702"/>
              <a:ext cx="503752" cy="448222"/>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2" r:id="rId19"/>
    <p:sldLayoutId id="2147483679" r:id="rId20"/>
    <p:sldLayoutId id="2147483680" r:id="rId21"/>
    <p:sldLayoutId id="214748368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CHROMA KEY </a:t>
            </a:r>
            <a:r>
              <a:rPr lang="en"/>
              <a:t>USING MACHINE LEARNING</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707886"/>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a:t>
            </a:r>
            <a:r>
              <a:rPr lang="vi-VN" sz="2000">
                <a:solidFill>
                  <a:schemeClr val="tx1"/>
                </a:solidFill>
                <a:latin typeface="Barlow" panose="00000500000000000000" pitchFamily="2" charset="0"/>
              </a:rPr>
              <a:t>từ ảnh. </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658395" y="2498546"/>
            <a:ext cx="1410315" cy="939287"/>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4"/>
          <a:stretch>
            <a:fillRect/>
          </a:stretch>
        </p:blipFill>
        <p:spPr>
          <a:xfrm>
            <a:off x="1825200" y="2461931"/>
            <a:ext cx="1520272" cy="1012519"/>
          </a:xfrm>
          <a:prstGeom prst="rect">
            <a:avLst/>
          </a:prstGeom>
        </p:spPr>
      </p:pic>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507491" y="2968190"/>
            <a:ext cx="1204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631216"/>
          </a:xfrm>
          <a:prstGeom prst="rect">
            <a:avLst/>
          </a:prstGeom>
          <a:noFill/>
        </p:spPr>
        <p:txBody>
          <a:bodyPr wrap="square">
            <a:spAutoFit/>
          </a:bodyPr>
          <a:lstStyle/>
          <a:p>
            <a:pPr algn="just"/>
            <a:r>
              <a:rPr lang="en-US" sz="2000">
                <a:solidFill>
                  <a:schemeClr val="tx1"/>
                </a:solidFill>
                <a:latin typeface="Barlow" panose="00000500000000000000" pitchFamily="2" charset="0"/>
              </a:rPr>
              <a:t>Nhóm cũng sẽ thực hiện theo phương pháp tìm mask qua ba cách tiếp cận khác nhau:</a:t>
            </a:r>
          </a:p>
          <a:p>
            <a:pPr marL="342900" indent="-342900" algn="just">
              <a:buClr>
                <a:schemeClr val="bg2"/>
              </a:buClr>
              <a:buFont typeface="Arial" panose="020B0604020202020204" pitchFamily="34" charset="0"/>
              <a:buChar char="•"/>
            </a:pPr>
            <a:r>
              <a:rPr lang="en-US" sz="2000">
                <a:solidFill>
                  <a:schemeClr val="tx1"/>
                </a:solidFill>
                <a:latin typeface="Barlow" panose="00000500000000000000" pitchFamily="2" charset="0"/>
              </a:rPr>
              <a:t>Sử dụng mô hình máy học</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không gian màu LAB</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điều kiện trên pixel</a:t>
            </a:r>
            <a:endParaRPr lang="vi-VN" sz="2000" dirty="0">
              <a:solidFill>
                <a:schemeClr val="tx1"/>
              </a:solidFill>
              <a:latin typeface="Barlow" panose="00000500000000000000"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646331"/>
          </a:xfrm>
          <a:prstGeom prst="rect">
            <a:avLst/>
          </a:prstGeom>
          <a:noFill/>
        </p:spPr>
        <p:txBody>
          <a:bodyPr wrap="square">
            <a:spAutoFit/>
          </a:bodyPr>
          <a:lstStyle/>
          <a:p>
            <a:pPr marL="0" indent="0" algn="l"/>
            <a:r>
              <a:rPr lang="vi-VN" sz="1800">
                <a:solidFill>
                  <a:schemeClr val="tx1"/>
                </a:solidFill>
                <a:latin typeface="Barlow" panose="00000500000000000000" pitchFamily="2" charset="0"/>
              </a:rPr>
              <a:t>Train mô hình: </a:t>
            </a:r>
            <a:r>
              <a:rPr lang="en-US" sz="1800">
                <a:solidFill>
                  <a:schemeClr val="tx1"/>
                </a:solidFill>
                <a:latin typeface="Barlow" panose="00000500000000000000" pitchFamily="2" charset="0"/>
              </a:rPr>
              <a:t>Tạo một bộ dữ liệu của 2 lớp (nền xanh và ảnh thường), sau đó tiến hành trích xuất đặc trưng và train mô hình.</a:t>
            </a:r>
            <a:endParaRPr lang="vi-VN" sz="1400" dirty="0"/>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680560" y="333999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1668304" y="2772636"/>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6079358" y="2772636"/>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967680" y="3283049"/>
            <a:ext cx="2009121" cy="1130131"/>
          </a:xfrm>
          <a:prstGeom prst="rect">
            <a:avLst/>
          </a:prstGeom>
        </p:spPr>
      </p:pic>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mô hình máy học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289096" y="1381316"/>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a:t>
            </a:r>
            <a:r>
              <a:rPr lang="vi-VN" sz="1800">
                <a:solidFill>
                  <a:schemeClr val="tx1"/>
                </a:solidFill>
                <a:latin typeface="Barlow" panose="00000500000000000000" pitchFamily="2" charset="0"/>
              </a:rPr>
              <a:t>: Sẽ làm phẳng tấm ảnh ra thành một ma trận 2 chiều có số cột là 3 tương ứng với 3 kênh màu, số hàng sẽ là chiều cao*chiều rộng = tổng số pixel của ảnh.</a:t>
            </a:r>
            <a:endParaRPr lang="vi-VN" sz="1800" dirty="0">
              <a:solidFill>
                <a:schemeClr val="tx1"/>
              </a:solidFill>
              <a:latin typeface="Barlow" panose="00000500000000000000" pitchFamily="2" charset="0"/>
            </a:endParaRP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EBF540F-9B6B-1192-F435-240A13C33F32}"/>
              </a:ext>
            </a:extLst>
          </p:cNvPr>
          <p:cNvSpPr txBox="1"/>
          <p:nvPr/>
        </p:nvSpPr>
        <p:spPr>
          <a:xfrm>
            <a:off x="334452" y="1414910"/>
            <a:ext cx="8106041" cy="646331"/>
          </a:xfrm>
          <a:prstGeom prst="rect">
            <a:avLst/>
          </a:prstGeom>
          <a:noFill/>
        </p:spPr>
        <p:txBody>
          <a:bodyPr wrap="square" rtlCol="0">
            <a:spAutoFit/>
          </a:bodyPr>
          <a:lstStyle/>
          <a:p>
            <a:r>
              <a:rPr lang="en-US" sz="1800">
                <a:solidFill>
                  <a:schemeClr val="tx1"/>
                </a:solidFill>
                <a:latin typeface="Barlow" panose="00000500000000000000" pitchFamily="2" charset="0"/>
              </a:rPr>
              <a:t>Sau khi train mô hình, ảnh sẽ được làm phẳng và đưa vào mô hình để tạo ra mask và tiến hành tách nền.</a:t>
            </a:r>
          </a:p>
        </p:txBody>
      </p:sp>
      <p:pic>
        <p:nvPicPr>
          <p:cNvPr id="4" name="Picture 3" descr="A person in a suit pointing&#10;&#10;Description automatically generated with low confidence">
            <a:extLst>
              <a:ext uri="{FF2B5EF4-FFF2-40B4-BE49-F238E27FC236}">
                <a16:creationId xmlns:a16="http://schemas.microsoft.com/office/drawing/2014/main" id="{A9C765C4-2399-01DE-4087-F505E2D1195E}"/>
              </a:ext>
            </a:extLst>
          </p:cNvPr>
          <p:cNvPicPr>
            <a:picLocks noChangeAspect="1"/>
          </p:cNvPicPr>
          <p:nvPr/>
        </p:nvPicPr>
        <p:blipFill>
          <a:blip r:embed="rId3"/>
          <a:stretch>
            <a:fillRect/>
          </a:stretch>
        </p:blipFill>
        <p:spPr>
          <a:xfrm>
            <a:off x="1049323" y="2460819"/>
            <a:ext cx="2208829" cy="1242881"/>
          </a:xfrm>
          <a:prstGeom prst="rect">
            <a:avLst/>
          </a:prstGeom>
        </p:spPr>
      </p:pic>
      <p:sp>
        <p:nvSpPr>
          <p:cNvPr id="6" name="Hình chữ nhật 67">
            <a:extLst>
              <a:ext uri="{FF2B5EF4-FFF2-40B4-BE49-F238E27FC236}">
                <a16:creationId xmlns:a16="http://schemas.microsoft.com/office/drawing/2014/main" id="{DB152193-6FCE-BC7B-B289-85FC50745977}"/>
              </a:ext>
            </a:extLst>
          </p:cNvPr>
          <p:cNvSpPr/>
          <p:nvPr/>
        </p:nvSpPr>
        <p:spPr>
          <a:xfrm>
            <a:off x="4168988" y="2876861"/>
            <a:ext cx="1314832" cy="369520"/>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cxnSp>
        <p:nvCxnSpPr>
          <p:cNvPr id="7" name="Đường kết nối Mũi tên Thẳng 75">
            <a:extLst>
              <a:ext uri="{FF2B5EF4-FFF2-40B4-BE49-F238E27FC236}">
                <a16:creationId xmlns:a16="http://schemas.microsoft.com/office/drawing/2014/main" id="{A09DAB54-BCB7-93D8-4474-4F869835650B}"/>
              </a:ext>
            </a:extLst>
          </p:cNvPr>
          <p:cNvCxnSpPr>
            <a:cxnSpLocks/>
          </p:cNvCxnSpPr>
          <p:nvPr/>
        </p:nvCxnSpPr>
        <p:spPr>
          <a:xfrm>
            <a:off x="3339234"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ilhouette&#10;&#10;Description automatically generated">
            <a:extLst>
              <a:ext uri="{FF2B5EF4-FFF2-40B4-BE49-F238E27FC236}">
                <a16:creationId xmlns:a16="http://schemas.microsoft.com/office/drawing/2014/main" id="{77F5CE63-DBE4-0EBD-C5D1-123FC3670566}"/>
              </a:ext>
            </a:extLst>
          </p:cNvPr>
          <p:cNvPicPr>
            <a:picLocks noChangeAspect="1"/>
          </p:cNvPicPr>
          <p:nvPr/>
        </p:nvPicPr>
        <p:blipFill>
          <a:blip r:embed="rId4"/>
          <a:stretch>
            <a:fillRect/>
          </a:stretch>
        </p:blipFill>
        <p:spPr>
          <a:xfrm>
            <a:off x="6394656" y="2465146"/>
            <a:ext cx="2208829" cy="1238554"/>
          </a:xfrm>
          <a:prstGeom prst="rect">
            <a:avLst/>
          </a:prstGeom>
        </p:spPr>
      </p:pic>
      <p:cxnSp>
        <p:nvCxnSpPr>
          <p:cNvPr id="12" name="Đường kết nối Mũi tên Thẳng 75">
            <a:extLst>
              <a:ext uri="{FF2B5EF4-FFF2-40B4-BE49-F238E27FC236}">
                <a16:creationId xmlns:a16="http://schemas.microsoft.com/office/drawing/2014/main" id="{29BAE88C-126D-508F-22FF-9754A5125848}"/>
              </a:ext>
            </a:extLst>
          </p:cNvPr>
          <p:cNvCxnSpPr>
            <a:cxnSpLocks/>
          </p:cNvCxnSpPr>
          <p:nvPr/>
        </p:nvCxnSpPr>
        <p:spPr>
          <a:xfrm>
            <a:off x="5555758"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1477328"/>
          </a:xfrm>
          <a:prstGeom prst="rect">
            <a:avLst/>
          </a:prstGeom>
          <a:noFill/>
        </p:spPr>
        <p:txBody>
          <a:bodyPr wrap="square">
            <a:spAutoFit/>
          </a:bodyPr>
          <a:lstStyle/>
          <a:p>
            <a:pPr marL="0" indent="0" algn="l"/>
            <a:r>
              <a:rPr lang="en-US" sz="1800">
                <a:solidFill>
                  <a:schemeClr val="tx1"/>
                </a:solidFill>
                <a:latin typeface="Barlow" panose="00000500000000000000" pitchFamily="2" charset="0"/>
              </a:rPr>
              <a:t>Không gian màu LAB gồm các màu gốc: red, blue, green, yellow, white, black</a:t>
            </a:r>
          </a:p>
          <a:p>
            <a:pPr marL="0" indent="0" algn="l"/>
            <a:r>
              <a:rPr lang="en-US" sz="1800">
                <a:solidFill>
                  <a:schemeClr val="tx1"/>
                </a:solidFill>
                <a:latin typeface="Barlow" panose="00000500000000000000" pitchFamily="2" charset="0"/>
              </a:rPr>
              <a:t>Không gian màu LAB gồm 3 kênh:</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L: độ sáng</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A: độ red/green của màu</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B: độ blue/yellow của màu</a:t>
            </a:r>
            <a:endParaRPr lang="vi-VN" sz="1400" dirty="0"/>
          </a:p>
        </p:txBody>
      </p:sp>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không gian màu LAB</a:t>
            </a:r>
          </a:p>
        </p:txBody>
      </p:sp>
      <p:pic>
        <p:nvPicPr>
          <p:cNvPr id="9" name="Picture 8" descr="Chart, radar chart&#10;&#10;Description automatically generated">
            <a:extLst>
              <a:ext uri="{FF2B5EF4-FFF2-40B4-BE49-F238E27FC236}">
                <a16:creationId xmlns:a16="http://schemas.microsoft.com/office/drawing/2014/main" id="{9D58B706-20BB-6ED3-323D-9165C87588F7}"/>
              </a:ext>
            </a:extLst>
          </p:cNvPr>
          <p:cNvPicPr>
            <a:picLocks noChangeAspect="1"/>
          </p:cNvPicPr>
          <p:nvPr/>
        </p:nvPicPr>
        <p:blipFill>
          <a:blip r:embed="rId3"/>
          <a:stretch>
            <a:fillRect/>
          </a:stretch>
        </p:blipFill>
        <p:spPr>
          <a:xfrm>
            <a:off x="4836894" y="1911132"/>
            <a:ext cx="2912956" cy="2919810"/>
          </a:xfrm>
          <a:prstGeom prst="rect">
            <a:avLst/>
          </a:prstGeom>
        </p:spPr>
      </p:pic>
    </p:spTree>
    <p:extLst>
      <p:ext uri="{BB962C8B-B14F-4D97-AF65-F5344CB8AC3E}">
        <p14:creationId xmlns:p14="http://schemas.microsoft.com/office/powerpoint/2010/main" val="36543434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200329"/>
          </a:xfrm>
          <a:prstGeom prst="rect">
            <a:avLst/>
          </a:prstGeom>
          <a:noFill/>
        </p:spPr>
        <p:txBody>
          <a:bodyPr wrap="square" rtlCol="0">
            <a:spAutoFit/>
          </a:bodyPr>
          <a:lstStyle/>
          <a:p>
            <a:r>
              <a:rPr lang="en-US" sz="1800">
                <a:solidFill>
                  <a:schemeClr val="tx1"/>
                </a:solidFill>
                <a:latin typeface="Barlow" panose="00000500000000000000" pitchFamily="2" charset="0"/>
              </a:rPr>
              <a:t>Ta có thể dễ dàng tách được màu nền xanh lá ra khỏi ảnh nhờ vào kênh A của không gian màu LAB.</a:t>
            </a:r>
          </a:p>
          <a:p>
            <a:r>
              <a:rPr lang="en-US" sz="1800">
                <a:solidFill>
                  <a:schemeClr val="tx1"/>
                </a:solidFill>
                <a:latin typeface="Barlow" panose="00000500000000000000" pitchFamily="2" charset="0"/>
              </a:rPr>
              <a:t>Đầu tiên ta tách kênh A ra và tiến hành phân ngưỡng ảnh để tạo ra mask.</a:t>
            </a:r>
          </a:p>
          <a:p>
            <a:r>
              <a:rPr lang="en-US" sz="1800">
                <a:solidFill>
                  <a:schemeClr val="tx1"/>
                </a:solidFill>
                <a:latin typeface="Barlow" panose="00000500000000000000" pitchFamily="2" charset="0"/>
              </a:rPr>
              <a:t>Sau khi có mask ta cũng sẽ tiến hành tách nền như phương pháp trên.</a:t>
            </a:r>
          </a:p>
        </p:txBody>
      </p:sp>
    </p:spTree>
    <p:extLst>
      <p:ext uri="{BB962C8B-B14F-4D97-AF65-F5344CB8AC3E}">
        <p14:creationId xmlns:p14="http://schemas.microsoft.com/office/powerpoint/2010/main" val="1302286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754326"/>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sz="1800">
                <a:solidFill>
                  <a:schemeClr val="tx1"/>
                </a:solidFill>
                <a:latin typeface="Barlow" panose="00000500000000000000" pitchFamily="2" charset="0"/>
              </a:rPr>
              <a:t>Phương pháp sử dụng điều kiện trên pixel</a:t>
            </a:r>
          </a:p>
          <a:p>
            <a:pPr>
              <a:buClr>
                <a:schemeClr val="tx1"/>
              </a:buClr>
            </a:pPr>
            <a:r>
              <a:rPr lang="en-US" sz="1800">
                <a:solidFill>
                  <a:schemeClr val="tx1"/>
                </a:solidFill>
                <a:latin typeface="Barlow" panose="00000500000000000000" pitchFamily="2" charset="0"/>
              </a:rPr>
              <a:t>Đầu tiên ta sẽ tách riêng từng channel màu của ảnh. Sau đó sử dụng điều kiện với từng kênh màu để tạo ra mask.</a:t>
            </a:r>
          </a:p>
          <a:p>
            <a:pPr marL="285750" indent="-285750">
              <a:buClr>
                <a:schemeClr val="tx1"/>
              </a:buClr>
              <a:buFont typeface="Arial" panose="020B0604020202020204" pitchFamily="34" charset="0"/>
              <a:buChar char="•"/>
            </a:pPr>
            <a:r>
              <a:rPr lang="en-US" sz="1800">
                <a:solidFill>
                  <a:schemeClr val="tx1"/>
                </a:solidFill>
                <a:latin typeface="Barlow" panose="00000500000000000000" pitchFamily="2" charset="0"/>
              </a:rPr>
              <a:t>g &gt; 70: giá trị của kênh màu xanh lá lớn hơn 70</a:t>
            </a:r>
          </a:p>
          <a:p>
            <a:pPr marL="285750" indent="-285750">
              <a:buClr>
                <a:schemeClr val="tx1"/>
              </a:buClr>
              <a:buFont typeface="Arial" panose="020B0604020202020204" pitchFamily="34" charset="0"/>
              <a:buChar char="•"/>
            </a:pPr>
            <a:r>
              <a:rPr lang="en-US" sz="1800">
                <a:solidFill>
                  <a:schemeClr val="tx1"/>
                </a:solidFill>
                <a:latin typeface="Barlow" panose="00000500000000000000" pitchFamily="2" charset="0"/>
              </a:rPr>
              <a:t>r &lt; g – 30: giá trị của kênh màu đỏ nhỏ hơn kênh xanh lá trừ đi 30</a:t>
            </a:r>
          </a:p>
          <a:p>
            <a:pPr marL="285750" indent="-285750">
              <a:buClr>
                <a:schemeClr val="tx1"/>
              </a:buClr>
              <a:buFont typeface="Arial" panose="020B0604020202020204" pitchFamily="34" charset="0"/>
              <a:buChar char="•"/>
            </a:pPr>
            <a:r>
              <a:rPr lang="en-US" sz="1800">
                <a:solidFill>
                  <a:schemeClr val="tx1"/>
                </a:solidFill>
                <a:latin typeface="Barlow" panose="00000500000000000000" pitchFamily="2" charset="0"/>
              </a:rPr>
              <a:t>b &lt; g – 30: giá trị của kênh màu xanh dương nhỏ hơn kênh xanh lá trừ đi 30</a:t>
            </a:r>
          </a:p>
        </p:txBody>
      </p:sp>
    </p:spTree>
    <p:extLst>
      <p:ext uri="{BB962C8B-B14F-4D97-AF65-F5344CB8AC3E}">
        <p14:creationId xmlns:p14="http://schemas.microsoft.com/office/powerpoint/2010/main" val="3309685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Cả ba phương pháp đều cho ra kết quả khá tương đương nhau nhưng một số trường hợp sẽ có kết quả khác nhau.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UsingMachineLearrning">
            <a:hlinkClick r:id="" action="ppaction://media"/>
            <a:extLst>
              <a:ext uri="{FF2B5EF4-FFF2-40B4-BE49-F238E27FC236}">
                <a16:creationId xmlns:a16="http://schemas.microsoft.com/office/drawing/2014/main" id="{FC70F60F-40E8-2BF8-A611-0BDD8078E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5292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UsingLABColorSpace">
            <a:hlinkClick r:id="" action="ppaction://media"/>
            <a:extLst>
              <a:ext uri="{FF2B5EF4-FFF2-40B4-BE49-F238E27FC236}">
                <a16:creationId xmlns:a16="http://schemas.microsoft.com/office/drawing/2014/main" id="{FA517D4F-1BE6-A278-7437-82B73B22D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361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singColorCondition">
            <a:hlinkClick r:id="" action="ppaction://media"/>
            <a:extLst>
              <a:ext uri="{FF2B5EF4-FFF2-40B4-BE49-F238E27FC236}">
                <a16:creationId xmlns:a16="http://schemas.microsoft.com/office/drawing/2014/main" id="{E53BC4AD-8D2C-1705-2030-1A80A66FD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847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Hai hướng tiếp cận sử dụng mô hình máy học và điều kiện trên màu sẽ không thể tách nền những vật có màu vàng</a:t>
            </a:r>
          </a:p>
        </p:txBody>
      </p:sp>
      <p:pic>
        <p:nvPicPr>
          <p:cNvPr id="5" name="Picture 4" descr="Icon&#10;&#10;Description automatically generated">
            <a:extLst>
              <a:ext uri="{FF2B5EF4-FFF2-40B4-BE49-F238E27FC236}">
                <a16:creationId xmlns:a16="http://schemas.microsoft.com/office/drawing/2014/main" id="{982967EA-4EF6-D0C0-D6B8-94548E8C02FD}"/>
              </a:ext>
            </a:extLst>
          </p:cNvPr>
          <p:cNvPicPr>
            <a:picLocks noChangeAspect="1"/>
          </p:cNvPicPr>
          <p:nvPr/>
        </p:nvPicPr>
        <p:blipFill>
          <a:blip r:embed="rId2"/>
          <a:stretch>
            <a:fillRect/>
          </a:stretch>
        </p:blipFill>
        <p:spPr>
          <a:xfrm>
            <a:off x="1209688" y="2571750"/>
            <a:ext cx="2296455" cy="1291756"/>
          </a:xfrm>
          <a:prstGeom prst="rect">
            <a:avLst/>
          </a:prstGeom>
        </p:spPr>
      </p:pic>
      <p:pic>
        <p:nvPicPr>
          <p:cNvPr id="7" name="Picture 6">
            <a:extLst>
              <a:ext uri="{FF2B5EF4-FFF2-40B4-BE49-F238E27FC236}">
                <a16:creationId xmlns:a16="http://schemas.microsoft.com/office/drawing/2014/main" id="{5D4B8995-677F-70DF-3C6E-8B286EE33CB1}"/>
              </a:ext>
            </a:extLst>
          </p:cNvPr>
          <p:cNvPicPr>
            <a:picLocks noChangeAspect="1"/>
          </p:cNvPicPr>
          <p:nvPr/>
        </p:nvPicPr>
        <p:blipFill>
          <a:blip r:embed="rId3"/>
          <a:stretch>
            <a:fillRect/>
          </a:stretch>
        </p:blipFill>
        <p:spPr>
          <a:xfrm>
            <a:off x="4571950" y="1899736"/>
            <a:ext cx="2300941" cy="1291756"/>
          </a:xfrm>
          <a:prstGeom prst="rect">
            <a:avLst/>
          </a:prstGeom>
        </p:spPr>
      </p:pic>
      <p:pic>
        <p:nvPicPr>
          <p:cNvPr id="9" name="Picture 8">
            <a:extLst>
              <a:ext uri="{FF2B5EF4-FFF2-40B4-BE49-F238E27FC236}">
                <a16:creationId xmlns:a16="http://schemas.microsoft.com/office/drawing/2014/main" id="{C7FC7525-015F-98A1-7596-101AA1960739}"/>
              </a:ext>
            </a:extLst>
          </p:cNvPr>
          <p:cNvPicPr>
            <a:picLocks noChangeAspect="1"/>
          </p:cNvPicPr>
          <p:nvPr/>
        </p:nvPicPr>
        <p:blipFill>
          <a:blip r:embed="rId4"/>
          <a:stretch>
            <a:fillRect/>
          </a:stretch>
        </p:blipFill>
        <p:spPr>
          <a:xfrm>
            <a:off x="4571950" y="3411349"/>
            <a:ext cx="2296455" cy="1287126"/>
          </a:xfrm>
          <a:prstGeom prst="rect">
            <a:avLst/>
          </a:prstGeom>
        </p:spPr>
      </p:pic>
      <p:cxnSp>
        <p:nvCxnSpPr>
          <p:cNvPr id="10" name="Đường kết nối Mũi tên Thẳng 66">
            <a:extLst>
              <a:ext uri="{FF2B5EF4-FFF2-40B4-BE49-F238E27FC236}">
                <a16:creationId xmlns:a16="http://schemas.microsoft.com/office/drawing/2014/main" id="{F8D8EF1A-744E-2D83-F407-737EEFE15C94}"/>
              </a:ext>
            </a:extLst>
          </p:cNvPr>
          <p:cNvCxnSpPr>
            <a:cxnSpLocks/>
          </p:cNvCxnSpPr>
          <p:nvPr/>
        </p:nvCxnSpPr>
        <p:spPr>
          <a:xfrm flipV="1">
            <a:off x="3629211" y="2702859"/>
            <a:ext cx="819671" cy="43030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66">
            <a:extLst>
              <a:ext uri="{FF2B5EF4-FFF2-40B4-BE49-F238E27FC236}">
                <a16:creationId xmlns:a16="http://schemas.microsoft.com/office/drawing/2014/main" id="{059D0DE9-66AC-2134-6598-009F14AA1557}"/>
              </a:ext>
            </a:extLst>
          </p:cNvPr>
          <p:cNvCxnSpPr>
            <a:cxnSpLocks/>
          </p:cNvCxnSpPr>
          <p:nvPr/>
        </p:nvCxnSpPr>
        <p:spPr>
          <a:xfrm>
            <a:off x="3629211" y="3450488"/>
            <a:ext cx="660401" cy="455883"/>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4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1200329"/>
          </a:xfrm>
          <a:prstGeom prst="rect">
            <a:avLst/>
          </a:prstGeom>
          <a:noFill/>
        </p:spPr>
        <p:txBody>
          <a:bodyPr wrap="square" rtlCol="0">
            <a:spAutoFit/>
          </a:bodyPr>
          <a:lstStyle/>
          <a:p>
            <a:r>
              <a:rPr lang="en-US" sz="1800">
                <a:solidFill>
                  <a:schemeClr val="tx1"/>
                </a:solidFill>
                <a:latin typeface="Barlow" panose="00000500000000000000" pitchFamily="2" charset="0"/>
              </a:rPr>
              <a:t>Nhưng đối với phương pháp sử dụng điều kiện trên không gian màu thì ta có hoàn toàn toàn có thể khắc phục được lỗi này bằng cách thay đổi các ngưỡng màu rộng hơn. Nhưng điều này có thể sẽ gây ra việc không tách được các nền có màu xanh tối.</a:t>
            </a:r>
          </a:p>
        </p:txBody>
      </p:sp>
      <p:pic>
        <p:nvPicPr>
          <p:cNvPr id="8" name="Picture 7">
            <a:extLst>
              <a:ext uri="{FF2B5EF4-FFF2-40B4-BE49-F238E27FC236}">
                <a16:creationId xmlns:a16="http://schemas.microsoft.com/office/drawing/2014/main" id="{952CD6AF-4612-B9D2-EFD6-358E530101C7}"/>
              </a:ext>
            </a:extLst>
          </p:cNvPr>
          <p:cNvPicPr>
            <a:picLocks noChangeAspect="1"/>
          </p:cNvPicPr>
          <p:nvPr/>
        </p:nvPicPr>
        <p:blipFill>
          <a:blip r:embed="rId2"/>
          <a:stretch>
            <a:fillRect/>
          </a:stretch>
        </p:blipFill>
        <p:spPr>
          <a:xfrm>
            <a:off x="1078299" y="2706042"/>
            <a:ext cx="2900011" cy="1637103"/>
          </a:xfrm>
          <a:prstGeom prst="rect">
            <a:avLst/>
          </a:prstGeom>
        </p:spPr>
      </p:pic>
      <p:pic>
        <p:nvPicPr>
          <p:cNvPr id="12" name="Picture 11">
            <a:extLst>
              <a:ext uri="{FF2B5EF4-FFF2-40B4-BE49-F238E27FC236}">
                <a16:creationId xmlns:a16="http://schemas.microsoft.com/office/drawing/2014/main" id="{43117532-4792-86E3-8214-57A408A3BD75}"/>
              </a:ext>
            </a:extLst>
          </p:cNvPr>
          <p:cNvPicPr>
            <a:picLocks noChangeAspect="1"/>
          </p:cNvPicPr>
          <p:nvPr/>
        </p:nvPicPr>
        <p:blipFill>
          <a:blip r:embed="rId3"/>
          <a:stretch>
            <a:fillRect/>
          </a:stretch>
        </p:blipFill>
        <p:spPr>
          <a:xfrm>
            <a:off x="4959869" y="2706042"/>
            <a:ext cx="2916273" cy="1637103"/>
          </a:xfrm>
          <a:prstGeom prst="rect">
            <a:avLst/>
          </a:prstGeom>
        </p:spPr>
      </p:pic>
    </p:spTree>
    <p:extLst>
      <p:ext uri="{BB962C8B-B14F-4D97-AF65-F5344CB8AC3E}">
        <p14:creationId xmlns:p14="http://schemas.microsoft.com/office/powerpoint/2010/main" val="1320736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2862322"/>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hiệu năng thì hai hướng tiếp cận sử dụng màu cho hiệu suất cao hơn.</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Hướng tiếp cận sử dụng màu cũng dễ dàng cài đặt hơn so với hướng tiếp cận sử dụng mô hình máy học do không cần phải bóc tách các pixel để làm dữ liệu train cho mô hình.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độ hiệu quả thì hướng tiếp cận sử dụng LAB color space có độ hiệu quả cao nhất và tốc độ xử lí nhanh.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Việc bị lỗi với vật thể có màu vàng thì ta có thể khắc phục với phương pháp dùng điều kiện trên màu còn sử dụng mô hình máy học thì không (đã thử giải pháp thêm màu vàng vào tập data foreground).</a:t>
            </a:r>
          </a:p>
        </p:txBody>
      </p:sp>
    </p:spTree>
    <p:extLst>
      <p:ext uri="{BB962C8B-B14F-4D97-AF65-F5344CB8AC3E}">
        <p14:creationId xmlns:p14="http://schemas.microsoft.com/office/powerpoint/2010/main" val="2630757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p6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3191" name="Google Shape;3191;p64"/>
          <p:cNvSpPr/>
          <p:nvPr/>
        </p:nvSpPr>
        <p:spPr>
          <a:xfrm>
            <a:off x="8815088" y="3797756"/>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4"/>
          <p:cNvSpPr/>
          <p:nvPr/>
        </p:nvSpPr>
        <p:spPr>
          <a:xfrm>
            <a:off x="195413" y="3747101"/>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Text Placeholder 20">
            <a:extLst>
              <a:ext uri="{FF2B5EF4-FFF2-40B4-BE49-F238E27FC236}">
                <a16:creationId xmlns:a16="http://schemas.microsoft.com/office/drawing/2014/main" id="{ADE3D78D-3EE5-3960-D5B7-706ED681ABD3}"/>
              </a:ext>
            </a:extLst>
          </p:cNvPr>
          <p:cNvSpPr txBox="1">
            <a:spLocks/>
          </p:cNvSpPr>
          <p:nvPr/>
        </p:nvSpPr>
        <p:spPr>
          <a:xfrm>
            <a:off x="544324" y="1571175"/>
            <a:ext cx="3823800" cy="296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1pPr>
            <a:lvl2pPr marL="914400" marR="0" lvl="1"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2pPr>
            <a:lvl3pPr marL="1371600" marR="0" lvl="2"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3pPr>
            <a:lvl4pPr marL="1828800" marR="0" lvl="3"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4pPr>
            <a:lvl5pPr marL="2286000" marR="0" lvl="4"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5pPr>
            <a:lvl6pPr marL="2743200" marR="0" lvl="5"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6pPr>
            <a:lvl7pPr marL="3200400" marR="0" lvl="6"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7pPr>
            <a:lvl8pPr marL="3657600" marR="0" lvl="7"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8pPr>
            <a:lvl9pPr marL="4114800" marR="0" lvl="8"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9pPr>
          </a:lstStyle>
          <a:p>
            <a:pPr marL="412750" indent="-285750" algn="just">
              <a:buFont typeface="Arial" panose="020B0604020202020204" pitchFamily="34" charset="0"/>
              <a:buChar char="•"/>
            </a:pPr>
            <a:r>
              <a:rPr lang="en-US" sz="1800" dirty="0" err="1">
                <a:latin typeface="Barlow" panose="00000500000000000000" pitchFamily="2" charset="0"/>
              </a:rPr>
              <a:t>Đây</a:t>
            </a:r>
            <a:r>
              <a:rPr lang="en-US" sz="1800" dirty="0">
                <a:latin typeface="Barlow" panose="00000500000000000000" pitchFamily="2" charset="0"/>
              </a:rPr>
              <a:t> </a:t>
            </a:r>
            <a:r>
              <a:rPr lang="en-US" sz="1800" dirty="0" err="1">
                <a:latin typeface="Barlow" panose="00000500000000000000" pitchFamily="2" charset="0"/>
              </a:rPr>
              <a:t>là</a:t>
            </a:r>
            <a:r>
              <a:rPr lang="en-US" sz="1800" dirty="0">
                <a:latin typeface="Barlow" panose="00000500000000000000" pitchFamily="2" charset="0"/>
              </a:rPr>
              <a:t> </a:t>
            </a:r>
            <a:r>
              <a:rPr lang="en-US" sz="1800" dirty="0" err="1">
                <a:latin typeface="Barlow" panose="00000500000000000000" pitchFamily="2" charset="0"/>
              </a:rPr>
              <a:t>phương</a:t>
            </a:r>
            <a:r>
              <a:rPr lang="en-US" sz="1800" dirty="0">
                <a:latin typeface="Barlow" panose="00000500000000000000" pitchFamily="2" charset="0"/>
              </a:rPr>
              <a:t> </a:t>
            </a:r>
            <a:r>
              <a:rPr lang="en-US" sz="1800" dirty="0" err="1">
                <a:latin typeface="Barlow" panose="00000500000000000000" pitchFamily="2" charset="0"/>
              </a:rPr>
              <a:t>pháp</a:t>
            </a:r>
            <a:r>
              <a:rPr lang="en-US" sz="1800" dirty="0">
                <a:latin typeface="Barlow" panose="00000500000000000000" pitchFamily="2" charset="0"/>
              </a:rPr>
              <a:t> </a:t>
            </a:r>
            <a:r>
              <a:rPr lang="en-US" sz="1800" dirty="0" err="1">
                <a:latin typeface="Barlow" panose="00000500000000000000" pitchFamily="2" charset="0"/>
              </a:rPr>
              <a:t>đơn</a:t>
            </a:r>
            <a:r>
              <a:rPr lang="en-US" sz="1800" dirty="0">
                <a:latin typeface="Barlow" panose="00000500000000000000" pitchFamily="2" charset="0"/>
              </a:rPr>
              <a:t> </a:t>
            </a:r>
            <a:r>
              <a:rPr lang="en-US" sz="1800" dirty="0" err="1">
                <a:latin typeface="Barlow" panose="00000500000000000000" pitchFamily="2" charset="0"/>
              </a:rPr>
              <a:t>giản</a:t>
            </a:r>
            <a:r>
              <a:rPr lang="en-US" sz="1800" dirty="0">
                <a:latin typeface="Barlow" panose="00000500000000000000" pitchFamily="2" charset="0"/>
              </a:rPr>
              <a:t>, </a:t>
            </a:r>
            <a:r>
              <a:rPr lang="en-US" sz="1800" dirty="0" err="1">
                <a:latin typeface="Barlow" panose="00000500000000000000" pitchFamily="2" charset="0"/>
              </a:rPr>
              <a:t>dễ</a:t>
            </a:r>
            <a:r>
              <a:rPr lang="en-US" sz="1800" dirty="0">
                <a:latin typeface="Barlow" panose="00000500000000000000" pitchFamily="2" charset="0"/>
              </a:rPr>
              <a:t> </a:t>
            </a:r>
            <a:r>
              <a:rPr lang="en-US" sz="1800" dirty="0" err="1">
                <a:latin typeface="Barlow" panose="00000500000000000000" pitchFamily="2" charset="0"/>
              </a:rPr>
              <a:t>thực</a:t>
            </a:r>
            <a:r>
              <a:rPr lang="en-US" sz="1800" dirty="0">
                <a:latin typeface="Barlow" panose="00000500000000000000" pitchFamily="2" charset="0"/>
              </a:rPr>
              <a:t> </a:t>
            </a:r>
            <a:r>
              <a:rPr lang="en-US" sz="1800" dirty="0" err="1">
                <a:latin typeface="Barlow" panose="00000500000000000000" pitchFamily="2" charset="0"/>
              </a:rPr>
              <a:t>hiện</a:t>
            </a:r>
            <a:r>
              <a:rPr lang="en-US" sz="1800" dirty="0">
                <a:latin typeface="Barlow" panose="00000500000000000000" pitchFamily="2" charset="0"/>
              </a:rPr>
              <a:t> </a:t>
            </a:r>
            <a:r>
              <a:rPr lang="en-US" sz="1800" dirty="0" err="1">
                <a:latin typeface="Barlow" panose="00000500000000000000" pitchFamily="2" charset="0"/>
              </a:rPr>
              <a:t>và</a:t>
            </a:r>
            <a:r>
              <a:rPr lang="en-US" sz="1800" dirty="0">
                <a:latin typeface="Barlow" panose="00000500000000000000" pitchFamily="2" charset="0"/>
              </a:rPr>
              <a:t> </a:t>
            </a:r>
            <a:r>
              <a:rPr lang="en-US" sz="1800" dirty="0" err="1">
                <a:latin typeface="Barlow" panose="00000500000000000000" pitchFamily="2" charset="0"/>
              </a:rPr>
              <a:t>triển</a:t>
            </a:r>
            <a:r>
              <a:rPr lang="en-US" sz="1800" dirty="0">
                <a:latin typeface="Barlow" panose="00000500000000000000" pitchFamily="2" charset="0"/>
              </a:rPr>
              <a:t> </a:t>
            </a:r>
            <a:r>
              <a:rPr lang="en-US" sz="1800" dirty="0" err="1">
                <a:latin typeface="Barlow" panose="00000500000000000000" pitchFamily="2" charset="0"/>
              </a:rPr>
              <a:t>khai</a:t>
            </a:r>
            <a:endParaRPr lang="en-US" sz="1800" dirty="0">
              <a:latin typeface="Barlow" panose="00000500000000000000" pitchFamily="2" charset="0"/>
            </a:endParaRPr>
          </a:p>
          <a:p>
            <a:pPr marL="412750" indent="-285750" algn="just">
              <a:buFont typeface="Arial" panose="020B0604020202020204" pitchFamily="34" charset="0"/>
              <a:buChar char="•"/>
            </a:pPr>
            <a:r>
              <a:rPr lang="en-US" sz="1800" dirty="0" err="1">
                <a:latin typeface="Barlow" panose="00000500000000000000" pitchFamily="2" charset="0"/>
              </a:rPr>
              <a:t>Thời</a:t>
            </a:r>
            <a:r>
              <a:rPr lang="en-US" sz="1800" dirty="0">
                <a:latin typeface="Barlow" panose="00000500000000000000" pitchFamily="2" charset="0"/>
              </a:rPr>
              <a:t> </a:t>
            </a:r>
            <a:r>
              <a:rPr lang="en-US" sz="1800" dirty="0" err="1">
                <a:latin typeface="Barlow" panose="00000500000000000000" pitchFamily="2" charset="0"/>
              </a:rPr>
              <a:t>gian</a:t>
            </a:r>
            <a:r>
              <a:rPr lang="en-US" sz="1800" dirty="0">
                <a:latin typeface="Barlow" panose="00000500000000000000" pitchFamily="2" charset="0"/>
              </a:rPr>
              <a:t> </a:t>
            </a:r>
            <a:r>
              <a:rPr lang="en-US" sz="1800" dirty="0" err="1">
                <a:latin typeface="Barlow" panose="00000500000000000000" pitchFamily="2" charset="0"/>
              </a:rPr>
              <a:t>xử</a:t>
            </a:r>
            <a:r>
              <a:rPr lang="en-US" sz="1800" dirty="0">
                <a:latin typeface="Barlow" panose="00000500000000000000" pitchFamily="2" charset="0"/>
              </a:rPr>
              <a:t> </a:t>
            </a:r>
            <a:r>
              <a:rPr lang="en-US" sz="1800" dirty="0" err="1">
                <a:latin typeface="Barlow" panose="00000500000000000000" pitchFamily="2" charset="0"/>
              </a:rPr>
              <a:t>lí</a:t>
            </a:r>
            <a:r>
              <a:rPr lang="en-US" sz="1800" dirty="0">
                <a:latin typeface="Barlow" panose="00000500000000000000" pitchFamily="2" charset="0"/>
              </a:rPr>
              <a:t> </a:t>
            </a:r>
            <a:r>
              <a:rPr lang="en-US" sz="1800" dirty="0" err="1">
                <a:latin typeface="Barlow" panose="00000500000000000000" pitchFamily="2" charset="0"/>
              </a:rPr>
              <a:t>nhanh</a:t>
            </a:r>
            <a:endParaRPr lang="en-US" sz="1800" dirty="0">
              <a:latin typeface="Barlow" panose="00000500000000000000" pitchFamily="2" charset="0"/>
            </a:endParaRPr>
          </a:p>
          <a:p>
            <a:pPr marL="412750" indent="-285750" algn="just">
              <a:buFont typeface="Arial" panose="020B0604020202020204" pitchFamily="34" charset="0"/>
              <a:buChar char="•"/>
            </a:pPr>
            <a:r>
              <a:rPr lang="en-US" sz="1800" dirty="0">
                <a:latin typeface="Barlow" panose="00000500000000000000" pitchFamily="2" charset="0"/>
              </a:rPr>
              <a:t>Cho </a:t>
            </a:r>
            <a:r>
              <a:rPr lang="en-US" sz="1800" dirty="0" err="1">
                <a:latin typeface="Barlow" panose="00000500000000000000" pitchFamily="2" charset="0"/>
              </a:rPr>
              <a:t>độ</a:t>
            </a:r>
            <a:r>
              <a:rPr lang="en-US" sz="1800" dirty="0">
                <a:latin typeface="Barlow" panose="00000500000000000000" pitchFamily="2" charset="0"/>
              </a:rPr>
              <a:t> </a:t>
            </a:r>
            <a:r>
              <a:rPr lang="en-US" sz="1800" dirty="0" err="1">
                <a:latin typeface="Barlow" panose="00000500000000000000" pitchFamily="2" charset="0"/>
              </a:rPr>
              <a:t>chính</a:t>
            </a:r>
            <a:r>
              <a:rPr lang="en-US" sz="1800" dirty="0">
                <a:latin typeface="Barlow" panose="00000500000000000000" pitchFamily="2" charset="0"/>
              </a:rPr>
              <a:t> </a:t>
            </a:r>
            <a:r>
              <a:rPr lang="en-US" sz="1800" dirty="0" err="1">
                <a:latin typeface="Barlow" panose="00000500000000000000" pitchFamily="2" charset="0"/>
              </a:rPr>
              <a:t>xác</a:t>
            </a:r>
            <a:r>
              <a:rPr lang="en-US" sz="1800" dirty="0">
                <a:latin typeface="Barlow" panose="00000500000000000000" pitchFamily="2" charset="0"/>
              </a:rPr>
              <a:t> </a:t>
            </a:r>
            <a:r>
              <a:rPr lang="en-US" sz="1800" dirty="0" err="1">
                <a:latin typeface="Barlow" panose="00000500000000000000" pitchFamily="2" charset="0"/>
              </a:rPr>
              <a:t>trong</a:t>
            </a:r>
            <a:r>
              <a:rPr lang="en-US" sz="1800" dirty="0">
                <a:latin typeface="Barlow" panose="00000500000000000000" pitchFamily="2" charset="0"/>
              </a:rPr>
              <a:t> </a:t>
            </a:r>
            <a:r>
              <a:rPr lang="en-US" sz="1800" dirty="0" err="1">
                <a:latin typeface="Barlow" panose="00000500000000000000" pitchFamily="2" charset="0"/>
              </a:rPr>
              <a:t>mức</a:t>
            </a:r>
            <a:r>
              <a:rPr lang="en-US" sz="1800" dirty="0">
                <a:latin typeface="Barlow" panose="00000500000000000000" pitchFamily="2" charset="0"/>
              </a:rPr>
              <a:t> </a:t>
            </a:r>
            <a:r>
              <a:rPr lang="en-US" sz="1800" dirty="0" err="1">
                <a:latin typeface="Barlow" panose="00000500000000000000" pitchFamily="2" charset="0"/>
              </a:rPr>
              <a:t>chấp</a:t>
            </a:r>
            <a:r>
              <a:rPr lang="en-US" sz="1800" dirty="0">
                <a:latin typeface="Barlow" panose="00000500000000000000" pitchFamily="2" charset="0"/>
              </a:rPr>
              <a:t> </a:t>
            </a:r>
            <a:r>
              <a:rPr lang="en-US" sz="1800" dirty="0" err="1">
                <a:latin typeface="Barlow" panose="00000500000000000000" pitchFamily="2" charset="0"/>
              </a:rPr>
              <a:t>nhận</a:t>
            </a:r>
            <a:r>
              <a:rPr lang="en-US" sz="1800" dirty="0">
                <a:latin typeface="Barlow" panose="00000500000000000000" pitchFamily="2" charset="0"/>
              </a:rPr>
              <a:t> </a:t>
            </a:r>
            <a:r>
              <a:rPr lang="en-US" sz="1800" dirty="0" err="1">
                <a:latin typeface="Barlow" panose="00000500000000000000" pitchFamily="2" charset="0"/>
              </a:rPr>
              <a:t>được</a:t>
            </a:r>
            <a:endParaRPr lang="en-US" sz="1800" dirty="0">
              <a:latin typeface="Barlow" panose="00000500000000000000" pitchFamily="2" charset="0"/>
            </a:endParaRPr>
          </a:p>
        </p:txBody>
      </p:sp>
      <p:sp>
        <p:nvSpPr>
          <p:cNvPr id="19" name="Text Placeholder 21">
            <a:extLst>
              <a:ext uri="{FF2B5EF4-FFF2-40B4-BE49-F238E27FC236}">
                <a16:creationId xmlns:a16="http://schemas.microsoft.com/office/drawing/2014/main" id="{4F26BEA3-EDA1-F9E3-978F-FB6EFCFA72ED}"/>
              </a:ext>
            </a:extLst>
          </p:cNvPr>
          <p:cNvSpPr txBox="1">
            <a:spLocks/>
          </p:cNvSpPr>
          <p:nvPr/>
        </p:nvSpPr>
        <p:spPr>
          <a:xfrm>
            <a:off x="4436057" y="1571175"/>
            <a:ext cx="4175154" cy="296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1pPr>
            <a:lvl2pPr marL="914400" marR="0" lvl="1"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1600"/>
              <a:buFont typeface="Barlow"/>
              <a:buNone/>
              <a:defRPr sz="1600" b="0" i="0" u="none" strike="noStrike" cap="none">
                <a:solidFill>
                  <a:schemeClr val="dk1"/>
                </a:solidFill>
                <a:latin typeface="Barlow"/>
                <a:ea typeface="Barlow"/>
                <a:cs typeface="Barlow"/>
                <a:sym typeface="Barlow"/>
              </a:defRPr>
            </a:lvl9pPr>
          </a:lstStyle>
          <a:p>
            <a:pPr algn="just">
              <a:buFont typeface="Arial" panose="020B0604020202020204" pitchFamily="34" charset="0"/>
              <a:buChar char="•"/>
            </a:pPr>
            <a:r>
              <a:rPr lang="en-US" sz="1800" dirty="0" err="1">
                <a:latin typeface="Barlow" panose="00000500000000000000" pitchFamily="2" charset="0"/>
                <a:ea typeface="Calibri" panose="020F0502020204030204" pitchFamily="34" charset="0"/>
                <a:cs typeface="Times New Roman" panose="02020603050405020304" pitchFamily="18" charset="0"/>
              </a:rPr>
              <a:t>Đối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với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vài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trường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hợp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kết</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quả</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mong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muốn</a:t>
            </a:r>
            <a:r>
              <a:rPr lang="en-US" sz="1800" dirty="0">
                <a:latin typeface="Barlow" panose="00000500000000000000" pitchFamily="2" charset="0"/>
                <a:ea typeface="Calibri" panose="020F0502020204030204" pitchFamily="34" charset="0"/>
                <a:cs typeface="Times New Roman" panose="02020603050405020304" pitchFamily="18" charset="0"/>
              </a:rPr>
              <a:t>. </a:t>
            </a:r>
          </a:p>
          <a:p>
            <a:pPr algn="just">
              <a:buFont typeface="Arial" panose="020B0604020202020204" pitchFamily="34" charset="0"/>
              <a:buChar char="•"/>
            </a:pPr>
            <a:r>
              <a:rPr lang="en-US" sz="1800" dirty="0" err="1">
                <a:latin typeface="Barlow" panose="00000500000000000000" pitchFamily="2" charset="0"/>
                <a:ea typeface="Calibri" panose="020F0502020204030204" pitchFamily="34" charset="0"/>
                <a:cs typeface="Times New Roman" panose="02020603050405020304" pitchFamily="18" charset="0"/>
              </a:rPr>
              <a:t>Chẳng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hạn</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tấm</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có</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hiệu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ứng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phông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xanh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nhưng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sắc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hơi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tối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không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đều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hay </a:t>
            </a:r>
            <a:r>
              <a:rPr lang="en-US" sz="1800" dirty="0" err="1">
                <a:latin typeface="Barlow" panose="00000500000000000000" pitchFamily="2" charset="0"/>
                <a:ea typeface="Calibri" panose="020F0502020204030204" pitchFamily="34" charset="0"/>
                <a:cs typeface="Times New Roman" panose="02020603050405020304" pitchFamily="18" charset="0"/>
              </a:rPr>
              <a:t>những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bức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được</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chụp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bằng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máy</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chất</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lượng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thấp</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những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tấm</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ảnh</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có</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chủ</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thể</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với</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màu</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vàng</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quá</a:t>
            </a:r>
            <a:r>
              <a:rPr lang="en-US" sz="1800" dirty="0">
                <a:latin typeface="Barlow" panose="00000500000000000000" pitchFamily="2" charset="0"/>
                <a:ea typeface="Calibri" panose="020F0502020204030204" pitchFamily="34" charset="0"/>
                <a:cs typeface="Times New Roman" panose="02020603050405020304" pitchFamily="18" charset="0"/>
              </a:rPr>
              <a:t> </a:t>
            </a:r>
            <a:r>
              <a:rPr lang="en-US" sz="1800" dirty="0" err="1">
                <a:latin typeface="Barlow" panose="00000500000000000000" pitchFamily="2" charset="0"/>
                <a:ea typeface="Calibri" panose="020F0502020204030204" pitchFamily="34" charset="0"/>
                <a:cs typeface="Times New Roman" panose="02020603050405020304" pitchFamily="18" charset="0"/>
              </a:rPr>
              <a:t>sáng</a:t>
            </a:r>
            <a:r>
              <a:rPr lang="en-US" sz="1800" dirty="0">
                <a:latin typeface="Barlow" panose="00000500000000000000" pitchFamily="2" charset="0"/>
                <a:ea typeface="Calibri" panose="020F0502020204030204" pitchFamily="34" charset="0"/>
                <a:cs typeface="Times New Roman" panose="02020603050405020304" pitchFamily="18" charset="0"/>
              </a:rPr>
              <a:t>.</a:t>
            </a:r>
          </a:p>
          <a:p>
            <a:endParaRPr lang="en-US" dirty="0"/>
          </a:p>
        </p:txBody>
      </p:sp>
      <p:sp>
        <p:nvSpPr>
          <p:cNvPr id="20" name="Subtitle 22">
            <a:extLst>
              <a:ext uri="{FF2B5EF4-FFF2-40B4-BE49-F238E27FC236}">
                <a16:creationId xmlns:a16="http://schemas.microsoft.com/office/drawing/2014/main" id="{3F9E417F-049D-5F9A-2482-8844E16A0531}"/>
              </a:ext>
            </a:extLst>
          </p:cNvPr>
          <p:cNvSpPr txBox="1">
            <a:spLocks/>
          </p:cNvSpPr>
          <p:nvPr/>
        </p:nvSpPr>
        <p:spPr>
          <a:xfrm>
            <a:off x="713225" y="1205475"/>
            <a:ext cx="3830575"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1pPr>
            <a:lvl2pPr marL="914400" marR="0" lvl="1"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2pPr>
            <a:lvl3pPr marL="1371600" marR="0" lvl="2"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3pPr>
            <a:lvl4pPr marL="1828800" marR="0" lvl="3"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4pPr>
            <a:lvl5pPr marL="2286000" marR="0" lvl="4"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5pPr>
            <a:lvl6pPr marL="2743200" marR="0" lvl="5"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6pPr>
            <a:lvl7pPr marL="3200400" marR="0" lvl="6"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7pPr>
            <a:lvl8pPr marL="3657600" marR="0" lvl="7"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8pPr>
            <a:lvl9pPr marL="4114800" marR="0" lvl="8" indent="-330200" algn="ctr" rtl="0">
              <a:lnSpc>
                <a:spcPct val="115000"/>
              </a:lnSpc>
              <a:spcBef>
                <a:spcPts val="0"/>
              </a:spcBef>
              <a:spcAft>
                <a:spcPts val="0"/>
              </a:spcAft>
              <a:buClr>
                <a:schemeClr val="dk1"/>
              </a:buClr>
              <a:buSzPts val="2600"/>
              <a:buFont typeface="Nova Flat"/>
              <a:buNone/>
              <a:defRPr sz="2600" b="0" i="0" u="none" strike="noStrike" cap="none">
                <a:solidFill>
                  <a:schemeClr val="dk1"/>
                </a:solidFill>
                <a:latin typeface="Nova Flat"/>
                <a:ea typeface="Nova Flat"/>
                <a:cs typeface="Nova Flat"/>
                <a:sym typeface="Nova Flat"/>
              </a:defRPr>
            </a:lvl9pPr>
          </a:lstStyle>
          <a:p>
            <a:r>
              <a:rPr lang="en-US" sz="1800" b="1" dirty="0" err="1">
                <a:latin typeface="Barlow" panose="00000500000000000000" pitchFamily="2" charset="0"/>
              </a:rPr>
              <a:t>Ưu</a:t>
            </a:r>
            <a:r>
              <a:rPr lang="en-US" sz="1800" b="1" dirty="0">
                <a:latin typeface="Barlow" panose="00000500000000000000" pitchFamily="2" charset="0"/>
              </a:rPr>
              <a:t> </a:t>
            </a:r>
            <a:r>
              <a:rPr lang="en-US" sz="1800" b="1" dirty="0" err="1">
                <a:latin typeface="Barlow" panose="00000500000000000000" pitchFamily="2" charset="0"/>
              </a:rPr>
              <a:t>điểm</a:t>
            </a:r>
            <a:endParaRPr lang="en-US" sz="1800" b="1" dirty="0">
              <a:latin typeface="Barlow" panose="00000500000000000000" pitchFamily="2" charset="0"/>
            </a:endParaRPr>
          </a:p>
        </p:txBody>
      </p:sp>
      <p:sp>
        <p:nvSpPr>
          <p:cNvPr id="21" name="TextBox 20">
            <a:extLst>
              <a:ext uri="{FF2B5EF4-FFF2-40B4-BE49-F238E27FC236}">
                <a16:creationId xmlns:a16="http://schemas.microsoft.com/office/drawing/2014/main" id="{69236486-B193-0BEC-FA73-0C545CEB4AF2}"/>
              </a:ext>
            </a:extLst>
          </p:cNvPr>
          <p:cNvSpPr txBox="1"/>
          <p:nvPr/>
        </p:nvSpPr>
        <p:spPr>
          <a:xfrm>
            <a:off x="4741915" y="1073199"/>
            <a:ext cx="3540369" cy="369332"/>
          </a:xfrm>
          <a:prstGeom prst="rect">
            <a:avLst/>
          </a:prstGeom>
          <a:noFill/>
        </p:spPr>
        <p:txBody>
          <a:bodyPr wrap="square" rtlCol="0">
            <a:spAutoFit/>
          </a:bodyPr>
          <a:lstStyle/>
          <a:p>
            <a:pPr algn="ctr"/>
            <a:r>
              <a:rPr lang="en-US" sz="1800" b="1" dirty="0" err="1">
                <a:solidFill>
                  <a:schemeClr val="tx1"/>
                </a:solidFill>
                <a:latin typeface="Barlow" panose="00000500000000000000" pitchFamily="2" charset="0"/>
              </a:rPr>
              <a:t>Nhược</a:t>
            </a:r>
            <a:r>
              <a:rPr lang="en-US" sz="1800" b="1" dirty="0">
                <a:solidFill>
                  <a:schemeClr val="tx1"/>
                </a:solidFill>
                <a:latin typeface="Barlow" panose="00000500000000000000" pitchFamily="2" charset="0"/>
              </a:rPr>
              <a:t> </a:t>
            </a:r>
            <a:r>
              <a:rPr lang="en-US" sz="1800" b="1" dirty="0" err="1">
                <a:solidFill>
                  <a:schemeClr val="tx1"/>
                </a:solidFill>
                <a:latin typeface="Barlow" panose="00000500000000000000" pitchFamily="2" charset="0"/>
              </a:rPr>
              <a:t>điểm</a:t>
            </a:r>
            <a:endParaRPr lang="en-US" sz="1800" b="1" dirty="0">
              <a:solidFill>
                <a:schemeClr val="tx1"/>
              </a:solidFill>
              <a:latin typeface="Barlow" panose="00000500000000000000" pitchFamily="2" charset="0"/>
            </a:endParaRPr>
          </a:p>
        </p:txBody>
      </p:sp>
      <p:cxnSp>
        <p:nvCxnSpPr>
          <p:cNvPr id="22" name="Straight Connector 21">
            <a:extLst>
              <a:ext uri="{FF2B5EF4-FFF2-40B4-BE49-F238E27FC236}">
                <a16:creationId xmlns:a16="http://schemas.microsoft.com/office/drawing/2014/main" id="{42A14B37-EE6E-D90F-EEAC-7FD65DD309E7}"/>
              </a:ext>
            </a:extLst>
          </p:cNvPr>
          <p:cNvCxnSpPr>
            <a:cxnSpLocks/>
          </p:cNvCxnSpPr>
          <p:nvPr/>
        </p:nvCxnSpPr>
        <p:spPr>
          <a:xfrm>
            <a:off x="4572000" y="1571175"/>
            <a:ext cx="0" cy="2714222"/>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 calcmode="lin" valueType="num">
                                      <p:cBhvr additive="base">
                                        <p:cTn id="13" dur="5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 calcmode="lin" valueType="num">
                                      <p:cBhvr additive="base">
                                        <p:cTn id="19"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0" end="0"/>
                                            </p:txEl>
                                          </p:spTgt>
                                        </p:tgtEl>
                                        <p:attrNameLst>
                                          <p:attrName>style.visibility</p:attrName>
                                        </p:attrNameLst>
                                      </p:cBhvr>
                                      <p:to>
                                        <p:strVal val="visible"/>
                                      </p:to>
                                    </p:set>
                                    <p:anim calcmode="lin" valueType="num">
                                      <p:cBhvr additive="base">
                                        <p:cTn id="2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 calcmode="lin" valueType="num">
                                      <p:cBhvr additive="base">
                                        <p:cTn id="31"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3" name="Google Shape;873;p42"/>
          <p:cNvSpPr txBox="1">
            <a:spLocks noGrp="1"/>
          </p:cNvSpPr>
          <p:nvPr>
            <p:ph type="subTitle" idx="5"/>
          </p:nvPr>
        </p:nvSpPr>
        <p:spPr>
          <a:xfrm>
            <a:off x="4944319" y="378008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0" name="Google Shape;880;p42"/>
          <p:cNvSpPr txBox="1">
            <a:spLocks noGrp="1"/>
          </p:cNvSpPr>
          <p:nvPr>
            <p:ph type="title" idx="15"/>
          </p:nvPr>
        </p:nvSpPr>
        <p:spPr>
          <a:xfrm>
            <a:off x="5667769" y="303370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0;p42">
            <a:extLst>
              <a:ext uri="{FF2B5EF4-FFF2-40B4-BE49-F238E27FC236}">
                <a16:creationId xmlns:a16="http://schemas.microsoft.com/office/drawing/2014/main" id="{6454AB0D-686D-9B8D-642F-6F085E6643CF}"/>
              </a:ext>
            </a:extLst>
          </p:cNvPr>
          <p:cNvSpPr txBox="1">
            <a:spLocks/>
          </p:cNvSpPr>
          <p:nvPr/>
        </p:nvSpPr>
        <p:spPr>
          <a:xfrm>
            <a:off x="2459676" y="3033701"/>
            <a:ext cx="10392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ova Flat"/>
              <a:buNone/>
              <a:defRPr sz="4500" b="0" i="0" u="none" strike="noStrike" cap="none">
                <a:solidFill>
                  <a:schemeClr val="lt2"/>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9pPr>
          </a:lstStyle>
          <a:p>
            <a:r>
              <a:rPr lang="en"/>
              <a:t>03</a:t>
            </a:r>
          </a:p>
        </p:txBody>
      </p:sp>
      <p:sp>
        <p:nvSpPr>
          <p:cNvPr id="7" name="Google Shape;873;p42">
            <a:extLst>
              <a:ext uri="{FF2B5EF4-FFF2-40B4-BE49-F238E27FC236}">
                <a16:creationId xmlns:a16="http://schemas.microsoft.com/office/drawing/2014/main" id="{E4973B5B-6A44-1010-49A6-ED8BEF8D75D5}"/>
              </a:ext>
            </a:extLst>
          </p:cNvPr>
          <p:cNvSpPr txBox="1">
            <a:spLocks/>
          </p:cNvSpPr>
          <p:nvPr/>
        </p:nvSpPr>
        <p:spPr>
          <a:xfrm>
            <a:off x="1758876" y="3780085"/>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Barlow"/>
              <a:buNone/>
              <a:defRPr sz="2600" b="0" i="0" u="none" strike="noStrike" cap="none">
                <a:solidFill>
                  <a:schemeClr val="dk1"/>
                </a:solidFill>
                <a:latin typeface="Barlow Medium"/>
                <a:ea typeface="Barlow Medium"/>
                <a:cs typeface="Barlow Medium"/>
                <a:sym typeface="Barlow Medium"/>
              </a:defRPr>
            </a:lvl1pPr>
            <a:lvl2pPr marL="914400" marR="0" lvl="1"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9pPr>
          </a:lstStyle>
          <a:p>
            <a:pPr marL="0" indent="0"/>
            <a:r>
              <a:rPr lang="en-US">
                <a:latin typeface="Nova Flat"/>
                <a:ea typeface="Nova Flat"/>
                <a:cs typeface="Nova Flat"/>
                <a:sym typeface="Nova Flat"/>
              </a:rPr>
              <a:t>Result</a:t>
            </a:r>
            <a:endParaRPr lang="en-US" dirty="0">
              <a:latin typeface="Nova Flat"/>
              <a:ea typeface="Nova Flat"/>
              <a:cs typeface="Nova Flat"/>
              <a:sym typeface="Nova Fl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dirty="0" err="1">
                <a:latin typeface="Barlow" panose="00000500000000000000" pitchFamily="2" charset="0"/>
              </a:rPr>
              <a:t>là</a:t>
            </a:r>
            <a:r>
              <a:rPr lang="vi-VN" dirty="0">
                <a:latin typeface="Barlow" panose="00000500000000000000" pitchFamily="2" charset="0"/>
              </a:rPr>
              <a:t> </a:t>
            </a:r>
            <a:r>
              <a:rPr lang="vi-VN" dirty="0" err="1">
                <a:latin typeface="Barlow" panose="00000500000000000000" pitchFamily="2" charset="0"/>
              </a:rPr>
              <a:t>cả</a:t>
            </a:r>
            <a:r>
              <a:rPr lang="vi-VN" dirty="0">
                <a:latin typeface="Barlow" panose="00000500000000000000" pitchFamily="2" charset="0"/>
              </a:rPr>
              <a:t> </a:t>
            </a:r>
            <a:r>
              <a:rPr lang="vi-VN" dirty="0" err="1">
                <a:latin typeface="Barlow" panose="00000500000000000000" pitchFamily="2" charset="0"/>
              </a:rPr>
              <a:t>quá</a:t>
            </a:r>
            <a:r>
              <a:rPr lang="vi-VN" dirty="0">
                <a:latin typeface="Barlow" panose="00000500000000000000" pitchFamily="2" charset="0"/>
              </a:rPr>
              <a:t>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5DD54C-4C1D-9C11-E99E-6F79EB5EF2C2}"/>
              </a:ext>
            </a:extLst>
          </p:cNvPr>
          <p:cNvSpPr>
            <a:spLocks noGrp="1"/>
          </p:cNvSpPr>
          <p:nvPr>
            <p:ph type="subTitle" idx="1"/>
          </p:nvPr>
        </p:nvSpPr>
        <p:spPr>
          <a:xfrm>
            <a:off x="507567" y="589798"/>
            <a:ext cx="8128865" cy="1323909"/>
          </a:xfrm>
        </p:spPr>
        <p:txBody>
          <a:bodyPr anchor="t"/>
          <a:lstStyle/>
          <a:p>
            <a:pPr algn="l"/>
            <a:r>
              <a:rPr lang="en-US"/>
              <a:t>Một số khó khăn có thể gặp phải khi thực hiện bài toán này:</a:t>
            </a:r>
          </a:p>
          <a:p>
            <a:pPr algn="l">
              <a:buFont typeface="Arial" panose="020B0604020202020204" pitchFamily="34" charset="0"/>
              <a:buChar char="•"/>
            </a:pPr>
            <a:r>
              <a:rPr lang="en-US"/>
              <a:t>Một số ảnh có độ sáng không đều làm ảnh hưởng đến màu xanh của nền làm cho việc tách nền trở nên khó xử lí hơn.</a:t>
            </a:r>
          </a:p>
          <a:p>
            <a:pPr algn="l">
              <a:buFont typeface="Arial" panose="020B0604020202020204" pitchFamily="34" charset="0"/>
              <a:buChar char="•"/>
            </a:pPr>
            <a:r>
              <a:rPr lang="en-US"/>
              <a:t>Khi tách nền xong có thể còn những viền xanh nhỏ bao bên ngoài foreground.</a:t>
            </a:r>
          </a:p>
        </p:txBody>
      </p:sp>
    </p:spTree>
    <p:extLst>
      <p:ext uri="{BB962C8B-B14F-4D97-AF65-F5344CB8AC3E}">
        <p14:creationId xmlns:p14="http://schemas.microsoft.com/office/powerpoint/2010/main" val="573485447"/>
      </p:ext>
    </p:extLst>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1106</TotalTime>
  <Words>1008</Words>
  <Application>Microsoft Office PowerPoint</Application>
  <PresentationFormat>On-screen Show (16:9)</PresentationFormat>
  <Paragraphs>94</Paragraphs>
  <Slides>29</Slides>
  <Notes>25</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Nova Flat</vt:lpstr>
      <vt:lpstr>Barlow Medium</vt:lpstr>
      <vt:lpstr>Arial</vt:lpstr>
      <vt:lpstr>Lalezar</vt:lpstr>
      <vt:lpstr>Wingdings</vt:lpstr>
      <vt:lpstr>Barlow</vt:lpstr>
      <vt:lpstr>Crimson Text</vt:lpstr>
      <vt:lpstr>Computer &amp; Information Sciences Major for College by Slidesgo</vt:lpstr>
      <vt:lpstr>CHROMA KEY USING MACHINE LEARNING</vt:lpstr>
      <vt:lpstr>OUR TEAM</vt:lpstr>
      <vt:lpstr>Table of contents</vt:lpstr>
      <vt:lpstr>INTRODUCTION</vt:lpstr>
      <vt:lpstr>PowerPoint Presentation</vt:lpstr>
      <vt:lpstr>PowerPoint Presentation</vt:lpstr>
      <vt:lpstr>PowerPoint Presentation</vt:lpstr>
      <vt:lpstr>PowerPoint Presentation</vt:lpstr>
      <vt:lpstr>PowerPoint Presentation</vt:lpstr>
      <vt:lpstr>IDEA &amp; PROCESS</vt:lpstr>
      <vt:lpstr>IDEA</vt:lpstr>
      <vt:lpstr>IDEA</vt:lpstr>
      <vt:lpstr>PROCESS</vt:lpstr>
      <vt:lpstr>PROCESS</vt:lpstr>
      <vt:lpstr>PROCESS</vt:lpstr>
      <vt:lpstr>PROCESS</vt:lpstr>
      <vt:lpstr>PROCESS</vt:lpstr>
      <vt:lpstr>PROCESS</vt:lpstr>
      <vt:lpstr>RESULT</vt:lpstr>
      <vt:lpstr>RESULT</vt:lpstr>
      <vt:lpstr>RESULT</vt:lpstr>
      <vt:lpstr>RESULT</vt:lpstr>
      <vt:lpstr>RESULT</vt:lpstr>
      <vt:lpstr>RESULT</vt:lpstr>
      <vt:lpstr>RESULT</vt:lpstr>
      <vt:lpstr>04</vt:lpstr>
      <vt:lpstr>CONCLUSION</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52</cp:revision>
  <dcterms:modified xsi:type="dcterms:W3CDTF">2022-12-24T14:37:26Z</dcterms:modified>
</cp:coreProperties>
</file>